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Proxima Nova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BA6F9B-6131-41C5-9C2E-09962B346D5C}">
  <a:tblStyle styleId="{56BA6F9B-6131-41C5-9C2E-09962B346D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ProximaNova-bold.fntdata"/><Relationship Id="rId52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55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54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fd3375b8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fd3375b8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as we know, elections is coming up. Social media platforms like twitter play a big role in facilitating discussions. However, these discussions are not always fruitful. For a beginner, they could be overwhelmed by the toxicity and mudslinging. For current users, it’s important to be aware of echo chambers and try to break out of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such, we will examine how open minded the communities of the top candidates and the topics discussed to give people a bigger picture and a chance to sift through the chaos.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fd3375b85_17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fd3375b85_17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we know, elections is coming up. Social media platforms like twitter play a big role in facilitating discussions. However, these discussions are not always fruitful. For a beginner, they could be overwhelmed by the toxicity and mudslinging. For current users, it’s important to be aware of echo chambers and try to break out of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such, we will examine how open minded the communities of the top candidates and the topics discussed to give people a bigger picture and a chance to sift through the chaos.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fd3375b85_16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fd3375b85_1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111e6fee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111e6fe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fd3375b85_17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fd3375b85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11e6fee7_3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111e6fee7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111e6fee7_3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111e6fee7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111e6fee7_3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111e6fee7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10d3597a8_3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10d3597a8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111e6fee7_3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111e6fee7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fd3375b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fd3375b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each community is saying(WORDCLOUD)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headers of the df used in both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from the word cloud data set (common words, top phrases?, etc)?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from followers data set 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111e6fee7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111e6fee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fd3375b85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fd3375b85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fd3375b85_1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fd3375b85_1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Woman, plan, sinungaling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fd3375b8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fd3375b8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111e6fee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111e6fee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111e6fee7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111e6fee7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741"/>
                </a:solidFill>
                <a:highlight>
                  <a:srgbClr val="FFFFFF"/>
                </a:highlight>
              </a:rPr>
              <a:t>HDP</a:t>
            </a:r>
            <a:endParaRPr>
              <a:solidFill>
                <a:srgbClr val="2D37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741"/>
                </a:solidFill>
                <a:highlight>
                  <a:srgbClr val="FFFFFF"/>
                </a:highlight>
              </a:rPr>
              <a:t>-the model takes the tweets and uses a Dirichlet distribution to weigh the words and group them again as topics</a:t>
            </a:r>
            <a:endParaRPr>
              <a:solidFill>
                <a:srgbClr val="2D37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741"/>
                </a:solidFill>
                <a:highlight>
                  <a:srgbClr val="FFFFFF"/>
                </a:highlight>
              </a:rPr>
              <a:t>-</a:t>
            </a:r>
            <a:r>
              <a:rPr lang="en">
                <a:solidFill>
                  <a:srgbClr val="2D3741"/>
                </a:solidFill>
                <a:highlight>
                  <a:schemeClr val="lt1"/>
                </a:highlight>
              </a:rPr>
              <a:t>Dirichlet distribution is like a distribution of distributions, for example picking one six sided die from 100 dice </a:t>
            </a:r>
            <a:endParaRPr>
              <a:solidFill>
                <a:srgbClr val="2D37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D37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741"/>
                </a:solidFill>
                <a:highlight>
                  <a:srgbClr val="FFFFFF"/>
                </a:highlight>
              </a:rPr>
              <a:t>Topic Coherence</a:t>
            </a:r>
            <a:endParaRPr>
              <a:solidFill>
                <a:srgbClr val="2D37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741"/>
                </a:solidFill>
                <a:highlight>
                  <a:srgbClr val="FFFFFF"/>
                </a:highlight>
              </a:rPr>
              <a:t>-this is a measurement of how interpretable the models are by looking</a:t>
            </a:r>
            <a:endParaRPr>
              <a:solidFill>
                <a:srgbClr val="2D374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111e6fee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111e6fee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111e6fee7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111e6fee7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111e6fee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111e6fee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111e6fee7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111e6fee7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111e6fee7_3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111e6fee7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D3741"/>
                </a:solidFill>
                <a:highlight>
                  <a:srgbClr val="FFFFFF"/>
                </a:highlight>
              </a:rPr>
              <a:t>Degree centrality -</a:t>
            </a:r>
            <a:r>
              <a:rPr lang="en" sz="1350">
                <a:solidFill>
                  <a:srgbClr val="2D3741"/>
                </a:solidFill>
                <a:highlight>
                  <a:srgbClr val="FFFFFF"/>
                </a:highlight>
              </a:rPr>
              <a:t> Used for finding very connected individuals, popular individuals, individuals who are likely to hold most information or individuals who can quickly connect with the wider network;  identifying local leaders</a:t>
            </a:r>
            <a:endParaRPr sz="1350">
              <a:solidFill>
                <a:srgbClr val="2D37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D3741"/>
                </a:solidFill>
                <a:highlight>
                  <a:srgbClr val="FFFFFF"/>
                </a:highlight>
              </a:rPr>
              <a:t>Betweenness</a:t>
            </a:r>
            <a:r>
              <a:rPr lang="en" sz="1350">
                <a:solidFill>
                  <a:srgbClr val="2D3741"/>
                </a:solidFill>
                <a:highlight>
                  <a:srgbClr val="FFFFFF"/>
                </a:highlight>
              </a:rPr>
              <a:t> - Used for finding the individuals who influence the flow around a system; identifying the bridges</a:t>
            </a:r>
            <a:endParaRPr sz="1350">
              <a:solidFill>
                <a:srgbClr val="2D374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D3741"/>
                </a:solidFill>
                <a:highlight>
                  <a:srgbClr val="FFFFFF"/>
                </a:highlight>
              </a:rPr>
              <a:t>Closeness </a:t>
            </a:r>
            <a:r>
              <a:rPr lang="en" sz="1350">
                <a:solidFill>
                  <a:srgbClr val="2D3741"/>
                </a:solidFill>
                <a:highlight>
                  <a:srgbClr val="FFFFFF"/>
                </a:highlight>
              </a:rPr>
              <a:t>- Used for finding the individuals who are best placed to influence the entire network most quickly.</a:t>
            </a:r>
            <a:endParaRPr sz="1350">
              <a:solidFill>
                <a:srgbClr val="2D374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111e6fee7_3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111e6fee7_3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D3741"/>
                </a:solidFill>
                <a:highlight>
                  <a:srgbClr val="FFFFFF"/>
                </a:highlight>
              </a:rPr>
              <a:t>Girvan Neuman </a:t>
            </a:r>
            <a:r>
              <a:rPr lang="en" sz="1350">
                <a:solidFill>
                  <a:srgbClr val="2D3741"/>
                </a:solidFill>
                <a:highlight>
                  <a:srgbClr val="FFFFFF"/>
                </a:highlight>
              </a:rPr>
              <a:t>- detects the community</a:t>
            </a:r>
            <a:endParaRPr sz="1350">
              <a:solidFill>
                <a:srgbClr val="2D374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111e6fee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111e6fee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results of the network metrics: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see an introduction of micro influencers such as pinoyakoblog, having a high degree of closeness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111e6fee7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111e6fe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fd3375b85_17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fd3375b85_1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fd3375b85_17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fd3375b85_1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fd3375b85_17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fd3375b85_1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fd3375b85_17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fd3375b85_17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aim to find out if the twitter communities of each presidential candidate of the upcoming 2022 elections only stay within their respective communities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?open-minded? are the supporter communities of the 2022 presidential candidates in terms of listening to opinion outside of their respective communities?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fd3375b85_1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fd3375b85_1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aim to find out if the twitter communities of each presidential candidate of the upcoming 2022 elections only stay within their respective communities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?open-minded? are the supporter communities of the 2022 presidential candidates in terms of listening to opinion outside of their respective communities?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fd3375b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fd3375b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larger timeframe to get a bigger picture of the general discourse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Manny Pacquiao by refining keyword searches or use another social media platform or surveys to capture discourse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to determine affiliation of each tweet for each community influencer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10d3597a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10d3597a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aim to find out if the twitter communities of each presidential candidate of the upcoming 2022 elections only stay within their respective communities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?open-minded? are the supporter communities of the 2022 presidential candidates in terms of listening to opinion outside of their respective communities?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10d3597a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10d3597a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larger timeframe to get a bigger picture of the general discourse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Manny Pacquiao by refining keyword searches or use another social media platform or surveys to capture discourse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to determine affiliation of each tweet for each community influencer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11e6fee7_3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11e6fee7_3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fd3375b85_17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fd3375b85_1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fd3375b85_17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fd3375b85_1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ca15bf70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ca15bf70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fd3375b85_6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fd3375b85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fd3375b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fd3375b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network of presidential candidate communities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5.jpg"/><Relationship Id="rId6" Type="http://schemas.openxmlformats.org/officeDocument/2006/relationships/image" Target="../media/image8.jpg"/><Relationship Id="rId7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0" Type="http://schemas.openxmlformats.org/officeDocument/2006/relationships/image" Target="../media/image2.jpg"/><Relationship Id="rId9" Type="http://schemas.openxmlformats.org/officeDocument/2006/relationships/image" Target="../media/image5.jp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7.png"/><Relationship Id="rId8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gif"/><Relationship Id="rId4" Type="http://schemas.openxmlformats.org/officeDocument/2006/relationships/image" Target="../media/image45.gif"/><Relationship Id="rId5" Type="http://schemas.openxmlformats.org/officeDocument/2006/relationships/image" Target="../media/image2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Group 1 output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2445150" y="1105725"/>
            <a:ext cx="4253700" cy="23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#Halalan2022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4294967295" type="body"/>
          </p:nvPr>
        </p:nvSpPr>
        <p:spPr>
          <a:xfrm>
            <a:off x="315175" y="863550"/>
            <a:ext cx="85320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323">
                <a:solidFill>
                  <a:schemeClr val="dk1"/>
                </a:solidFill>
              </a:rPr>
              <a:t>Do candidate communities stay within their respective communities ?</a:t>
            </a:r>
            <a:endParaRPr sz="2200"/>
          </a:p>
        </p:txBody>
      </p:sp>
      <p:sp>
        <p:nvSpPr>
          <p:cNvPr id="122" name="Google Shape;122;p23"/>
          <p:cNvSpPr txBox="1"/>
          <p:nvPr>
            <p:ph idx="4294967295" type="body"/>
          </p:nvPr>
        </p:nvSpPr>
        <p:spPr>
          <a:xfrm>
            <a:off x="601650" y="3378150"/>
            <a:ext cx="8245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i="1" lang="en" sz="1200">
                <a:solidFill>
                  <a:schemeClr val="dk1"/>
                </a:solidFill>
              </a:rPr>
              <a:t>We want to guide people to see a bigger picture of the election landscape on twitter</a:t>
            </a:r>
            <a:endParaRPr sz="135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1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4"/>
          <p:cNvCxnSpPr>
            <a:stCxn id="128" idx="3"/>
            <a:endCxn id="129" idx="1"/>
          </p:cNvCxnSpPr>
          <p:nvPr/>
        </p:nvCxnSpPr>
        <p:spPr>
          <a:xfrm>
            <a:off x="6335563" y="2244650"/>
            <a:ext cx="626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50" y="1230400"/>
            <a:ext cx="473900" cy="4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534850" y="3706300"/>
            <a:ext cx="82893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Leni: #LeniAngatSaLahat, #LetLeniLead, #Kakampink, #LabanLeni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Isko: #KayIskoPosible, #TunayNaSolusyonMabilisUmaksyon, #NaIsko,#IkawNaIsko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BBM: #GoBBM, #BBM2022, #BBMIsMyPresident2022, 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Lacson: #KakamPING, #GwaPing, #PapaPing</a:t>
            </a:r>
            <a:endParaRPr sz="900"/>
          </a:p>
        </p:txBody>
      </p:sp>
      <p:sp>
        <p:nvSpPr>
          <p:cNvPr id="132" name="Google Shape;132;p24"/>
          <p:cNvSpPr txBox="1"/>
          <p:nvPr/>
        </p:nvSpPr>
        <p:spPr>
          <a:xfrm>
            <a:off x="410725" y="1652000"/>
            <a:ext cx="1634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Scrape tweets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from twitter with </a:t>
            </a: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supportive hashtags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from Jan 19-28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2745838" y="1118600"/>
            <a:ext cx="1583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From all the users that tweeted, </a:t>
            </a: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scraped </a:t>
            </a:r>
            <a:r>
              <a:rPr b="1" i="1" lang="en" sz="1300">
                <a:latin typeface="Proxima Nova"/>
                <a:ea typeface="Proxima Nova"/>
                <a:cs typeface="Proxima Nova"/>
                <a:sym typeface="Proxima Nova"/>
              </a:rPr>
              <a:t>following list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from a sample of users </a:t>
            </a:r>
            <a:endParaRPr sz="1300"/>
          </a:p>
        </p:txBody>
      </p:sp>
      <p:sp>
        <p:nvSpPr>
          <p:cNvPr id="128" name="Google Shape;128;p24"/>
          <p:cNvSpPr txBox="1"/>
          <p:nvPr/>
        </p:nvSpPr>
        <p:spPr>
          <a:xfrm>
            <a:off x="5029963" y="1652000"/>
            <a:ext cx="1305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Mapped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out a </a:t>
            </a: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social media  network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from scraped user information </a:t>
            </a:r>
            <a:endParaRPr sz="1300"/>
          </a:p>
        </p:txBody>
      </p:sp>
      <p:sp>
        <p:nvSpPr>
          <p:cNvPr id="129" name="Google Shape;129;p24"/>
          <p:cNvSpPr txBox="1"/>
          <p:nvPr/>
        </p:nvSpPr>
        <p:spPr>
          <a:xfrm>
            <a:off x="6961675" y="1652000"/>
            <a:ext cx="1678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Analyzed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based on network science metrics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699" y="1024549"/>
            <a:ext cx="1201297" cy="7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6706" y="989338"/>
            <a:ext cx="857224" cy="85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7150" y="1181010"/>
            <a:ext cx="473900" cy="4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</p:txBody>
      </p:sp>
      <p:sp>
        <p:nvSpPr>
          <p:cNvPr id="138" name="Google Shape;138;p24"/>
          <p:cNvSpPr txBox="1"/>
          <p:nvPr/>
        </p:nvSpPr>
        <p:spPr>
          <a:xfrm>
            <a:off x="2745838" y="2303900"/>
            <a:ext cx="1583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Google translated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200 tweets for each candidate and used </a:t>
            </a: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topic modelling</a:t>
            </a:r>
            <a:endParaRPr b="1" sz="1300"/>
          </a:p>
        </p:txBody>
      </p:sp>
      <p:cxnSp>
        <p:nvCxnSpPr>
          <p:cNvPr id="139" name="Google Shape;139;p24"/>
          <p:cNvCxnSpPr>
            <a:stCxn id="132" idx="3"/>
            <a:endCxn id="138" idx="1"/>
          </p:cNvCxnSpPr>
          <p:nvPr/>
        </p:nvCxnSpPr>
        <p:spPr>
          <a:xfrm>
            <a:off x="2044825" y="2244650"/>
            <a:ext cx="701100" cy="6519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4"/>
          <p:cNvCxnSpPr/>
          <p:nvPr/>
        </p:nvCxnSpPr>
        <p:spPr>
          <a:xfrm flipH="1" rot="-5400000">
            <a:off x="-1288800" y="2741650"/>
            <a:ext cx="1124700" cy="1124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4"/>
          <p:cNvCxnSpPr>
            <a:stCxn id="133" idx="3"/>
            <a:endCxn id="128" idx="1"/>
          </p:cNvCxnSpPr>
          <p:nvPr/>
        </p:nvCxnSpPr>
        <p:spPr>
          <a:xfrm>
            <a:off x="4328938" y="1711250"/>
            <a:ext cx="701100" cy="5334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4"/>
          <p:cNvCxnSpPr>
            <a:stCxn id="132" idx="3"/>
            <a:endCxn id="133" idx="1"/>
          </p:cNvCxnSpPr>
          <p:nvPr/>
        </p:nvCxnSpPr>
        <p:spPr>
          <a:xfrm flipH="1" rot="10800000">
            <a:off x="2044825" y="1711250"/>
            <a:ext cx="701100" cy="5334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endParaRPr b="1"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76850" y="1423050"/>
            <a:ext cx="82455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6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Scraped tweets for each support community is highly </a:t>
            </a:r>
            <a:r>
              <a:rPr lang="en" sz="1779">
                <a:solidFill>
                  <a:schemeClr val="dk1"/>
                </a:solidFill>
              </a:rPr>
              <a:t>imbalanced, but this only reflects the reality of the distribution of supporters in twitter.</a:t>
            </a:r>
            <a:endParaRPr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Pacquiao and Ka Leody support communities is excluded due to</a:t>
            </a:r>
            <a:r>
              <a:rPr lang="en" sz="1779">
                <a:solidFill>
                  <a:schemeClr val="dk1"/>
                </a:solidFill>
              </a:rPr>
              <a:t> small dataset.</a:t>
            </a:r>
            <a:endParaRPr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Google Translate was not able to interpret all words and nuances to English.</a:t>
            </a:r>
            <a:endParaRPr sz="1779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5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7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47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use if a user follows ____ as our basis?</a:t>
            </a:r>
            <a:endParaRPr b="1"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76850" y="1423050"/>
            <a:ext cx="82455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80">
                <a:solidFill>
                  <a:schemeClr val="dk1"/>
                </a:solidFill>
              </a:rPr>
              <a:t>“When you follow an account, you’ll see them on your </a:t>
            </a:r>
            <a:r>
              <a:rPr b="1" i="1" lang="en" sz="1580">
                <a:solidFill>
                  <a:schemeClr val="dk1"/>
                </a:solidFill>
              </a:rPr>
              <a:t>following list and their Tweets will appear in your Home timeline.</a:t>
            </a:r>
            <a:r>
              <a:rPr lang="en" sz="1580">
                <a:solidFill>
                  <a:schemeClr val="dk1"/>
                </a:solidFill>
              </a:rPr>
              <a:t> We’ll notify the person you follow, and you may even get a follow back.”</a:t>
            </a:r>
            <a:endParaRPr sz="15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580">
                <a:solidFill>
                  <a:schemeClr val="dk1"/>
                </a:solidFill>
              </a:rPr>
              <a:t>													-Twitter	</a:t>
            </a:r>
            <a:endParaRPr sz="15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5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7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470"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76850" y="3028025"/>
            <a:ext cx="82455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893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0"/>
              <a:buChar char="●"/>
            </a:pPr>
            <a:r>
              <a:rPr lang="en" sz="1580">
                <a:solidFill>
                  <a:schemeClr val="dk1"/>
                </a:solidFill>
              </a:rPr>
              <a:t>The main assumption is that if a user is </a:t>
            </a:r>
            <a:r>
              <a:rPr b="1" lang="en" sz="1580">
                <a:solidFill>
                  <a:schemeClr val="dk1"/>
                </a:solidFill>
              </a:rPr>
              <a:t>following</a:t>
            </a:r>
            <a:r>
              <a:rPr lang="en" sz="1580">
                <a:solidFill>
                  <a:schemeClr val="dk1"/>
                </a:solidFill>
              </a:rPr>
              <a:t> politician X or someone also following politician X, then the user wants to </a:t>
            </a:r>
            <a:r>
              <a:rPr b="1" lang="en" sz="1580">
                <a:solidFill>
                  <a:schemeClr val="dk1"/>
                </a:solidFill>
              </a:rPr>
              <a:t>HEAR FROM</a:t>
            </a:r>
            <a:r>
              <a:rPr lang="en" sz="1580">
                <a:solidFill>
                  <a:schemeClr val="dk1"/>
                </a:solidFill>
              </a:rPr>
              <a:t> politician X.</a:t>
            </a:r>
            <a:endParaRPr sz="15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5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7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4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21574" l="0" r="0" t="0"/>
          <a:stretch/>
        </p:blipFill>
        <p:spPr>
          <a:xfrm>
            <a:off x="2520150" y="1388775"/>
            <a:ext cx="674100" cy="67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4">
            <a:alphaModFix/>
          </a:blip>
          <a:srcRect b="41081" l="21203" r="23893" t="9860"/>
          <a:stretch/>
        </p:blipFill>
        <p:spPr>
          <a:xfrm>
            <a:off x="5275925" y="1413225"/>
            <a:ext cx="633000" cy="62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775" y="2893175"/>
            <a:ext cx="674100" cy="57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6">
            <a:alphaModFix/>
          </a:blip>
          <a:srcRect b="22154" l="0" r="0" t="0"/>
          <a:stretch/>
        </p:blipFill>
        <p:spPr>
          <a:xfrm>
            <a:off x="5394175" y="2891600"/>
            <a:ext cx="633000" cy="62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2350725" y="2065575"/>
            <a:ext cx="1188900" cy="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80">
                <a:solidFill>
                  <a:schemeClr val="dk1"/>
                </a:solidFill>
              </a:rPr>
              <a:t>Node: Candidate</a:t>
            </a:r>
            <a:endParaRPr sz="9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5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7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470"/>
          </a:p>
        </p:txBody>
      </p:sp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Network Analysis 101: Using ‘Follows’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21574" l="0" r="0" t="0"/>
          <a:stretch/>
        </p:blipFill>
        <p:spPr>
          <a:xfrm>
            <a:off x="2520150" y="1388775"/>
            <a:ext cx="674100" cy="67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b="41081" l="21203" r="23893" t="9860"/>
          <a:stretch/>
        </p:blipFill>
        <p:spPr>
          <a:xfrm>
            <a:off x="5275925" y="1413225"/>
            <a:ext cx="633000" cy="62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775" y="2893175"/>
            <a:ext cx="674100" cy="57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6">
            <a:alphaModFix/>
          </a:blip>
          <a:srcRect b="22154" l="0" r="0" t="0"/>
          <a:stretch/>
        </p:blipFill>
        <p:spPr>
          <a:xfrm>
            <a:off x="5394175" y="2891600"/>
            <a:ext cx="633000" cy="62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>
            <a:off x="1250175" y="1589175"/>
            <a:ext cx="470400" cy="3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U1</a:t>
            </a:r>
            <a:endParaRPr sz="700"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1690925" y="1789575"/>
            <a:ext cx="856200" cy="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80">
                <a:solidFill>
                  <a:schemeClr val="dk1"/>
                </a:solidFill>
              </a:rPr>
              <a:t>followed by</a:t>
            </a:r>
            <a:endParaRPr sz="9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5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7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470"/>
          </a:p>
        </p:txBody>
      </p:sp>
      <p:cxnSp>
        <p:nvCxnSpPr>
          <p:cNvPr id="176" name="Google Shape;176;p28"/>
          <p:cNvCxnSpPr/>
          <p:nvPr/>
        </p:nvCxnSpPr>
        <p:spPr>
          <a:xfrm rot="10800000">
            <a:off x="1876325" y="1745625"/>
            <a:ext cx="485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21574" l="0" r="0" t="0"/>
          <a:stretch/>
        </p:blipFill>
        <p:spPr>
          <a:xfrm>
            <a:off x="2520150" y="1388775"/>
            <a:ext cx="674100" cy="67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b="41081" l="21203" r="23893" t="9860"/>
          <a:stretch/>
        </p:blipFill>
        <p:spPr>
          <a:xfrm>
            <a:off x="5275925" y="1413225"/>
            <a:ext cx="633000" cy="62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775" y="2893175"/>
            <a:ext cx="674100" cy="57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6">
            <a:alphaModFix/>
          </a:blip>
          <a:srcRect b="22154" l="0" r="0" t="0"/>
          <a:stretch/>
        </p:blipFill>
        <p:spPr>
          <a:xfrm>
            <a:off x="5394175" y="2891600"/>
            <a:ext cx="633000" cy="627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85" name="Google Shape;185;p29"/>
          <p:cNvCxnSpPr/>
          <p:nvPr/>
        </p:nvCxnSpPr>
        <p:spPr>
          <a:xfrm flipH="1" rot="10800000">
            <a:off x="3254313" y="1725225"/>
            <a:ext cx="574500" cy="3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9"/>
          <p:cNvSpPr/>
          <p:nvPr/>
        </p:nvSpPr>
        <p:spPr>
          <a:xfrm>
            <a:off x="3965100" y="1589175"/>
            <a:ext cx="470400" cy="3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U3</a:t>
            </a:r>
            <a:endParaRPr sz="700"/>
          </a:p>
        </p:txBody>
      </p:sp>
      <p:sp>
        <p:nvSpPr>
          <p:cNvPr id="187" name="Google Shape;187;p29"/>
          <p:cNvSpPr/>
          <p:nvPr/>
        </p:nvSpPr>
        <p:spPr>
          <a:xfrm>
            <a:off x="1250175" y="1589175"/>
            <a:ext cx="470400" cy="3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U1</a:t>
            </a:r>
            <a:endParaRPr sz="700"/>
          </a:p>
        </p:txBody>
      </p:sp>
      <p:cxnSp>
        <p:nvCxnSpPr>
          <p:cNvPr id="188" name="Google Shape;188;p29"/>
          <p:cNvCxnSpPr/>
          <p:nvPr/>
        </p:nvCxnSpPr>
        <p:spPr>
          <a:xfrm rot="10800000">
            <a:off x="1876325" y="1745625"/>
            <a:ext cx="485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9"/>
          <p:cNvSpPr/>
          <p:nvPr/>
        </p:nvSpPr>
        <p:spPr>
          <a:xfrm>
            <a:off x="2649225" y="304050"/>
            <a:ext cx="470400" cy="3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U2</a:t>
            </a:r>
            <a:endParaRPr sz="700"/>
          </a:p>
        </p:txBody>
      </p:sp>
      <p:cxnSp>
        <p:nvCxnSpPr>
          <p:cNvPr id="190" name="Google Shape;190;p29"/>
          <p:cNvCxnSpPr/>
          <p:nvPr/>
        </p:nvCxnSpPr>
        <p:spPr>
          <a:xfrm rot="10800000">
            <a:off x="2865825" y="793300"/>
            <a:ext cx="9300" cy="438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 b="21574" l="0" r="0" t="0"/>
          <a:stretch/>
        </p:blipFill>
        <p:spPr>
          <a:xfrm>
            <a:off x="2520150" y="1388775"/>
            <a:ext cx="674100" cy="67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 b="41081" l="21203" r="23893" t="9860"/>
          <a:stretch/>
        </p:blipFill>
        <p:spPr>
          <a:xfrm>
            <a:off x="5275925" y="1413225"/>
            <a:ext cx="633000" cy="62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775" y="2893175"/>
            <a:ext cx="674100" cy="57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6">
            <a:alphaModFix/>
          </a:blip>
          <a:srcRect b="22154" l="0" r="0" t="0"/>
          <a:stretch/>
        </p:blipFill>
        <p:spPr>
          <a:xfrm>
            <a:off x="5394175" y="2891600"/>
            <a:ext cx="633000" cy="627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9" name="Google Shape;199;p30"/>
          <p:cNvCxnSpPr/>
          <p:nvPr/>
        </p:nvCxnSpPr>
        <p:spPr>
          <a:xfrm flipH="1" rot="10800000">
            <a:off x="3254313" y="1725225"/>
            <a:ext cx="574500" cy="3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30"/>
          <p:cNvSpPr/>
          <p:nvPr/>
        </p:nvSpPr>
        <p:spPr>
          <a:xfrm>
            <a:off x="3965100" y="1589175"/>
            <a:ext cx="470400" cy="3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U3</a:t>
            </a:r>
            <a:endParaRPr sz="700"/>
          </a:p>
        </p:txBody>
      </p:sp>
      <p:sp>
        <p:nvSpPr>
          <p:cNvPr id="201" name="Google Shape;201;p30"/>
          <p:cNvSpPr/>
          <p:nvPr/>
        </p:nvSpPr>
        <p:spPr>
          <a:xfrm>
            <a:off x="1250175" y="1589175"/>
            <a:ext cx="470400" cy="3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U1</a:t>
            </a:r>
            <a:endParaRPr sz="700"/>
          </a:p>
        </p:txBody>
      </p:sp>
      <p:cxnSp>
        <p:nvCxnSpPr>
          <p:cNvPr id="202" name="Google Shape;202;p30"/>
          <p:cNvCxnSpPr/>
          <p:nvPr/>
        </p:nvCxnSpPr>
        <p:spPr>
          <a:xfrm rot="10800000">
            <a:off x="1876325" y="1745625"/>
            <a:ext cx="485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30"/>
          <p:cNvSpPr/>
          <p:nvPr/>
        </p:nvSpPr>
        <p:spPr>
          <a:xfrm>
            <a:off x="2649225" y="304050"/>
            <a:ext cx="470400" cy="3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U2</a:t>
            </a:r>
            <a:endParaRPr sz="700"/>
          </a:p>
        </p:txBody>
      </p:sp>
      <p:cxnSp>
        <p:nvCxnSpPr>
          <p:cNvPr id="204" name="Google Shape;204;p30"/>
          <p:cNvCxnSpPr/>
          <p:nvPr/>
        </p:nvCxnSpPr>
        <p:spPr>
          <a:xfrm rot="10800000">
            <a:off x="2865825" y="793300"/>
            <a:ext cx="9300" cy="438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30"/>
          <p:cNvCxnSpPr/>
          <p:nvPr/>
        </p:nvCxnSpPr>
        <p:spPr>
          <a:xfrm rot="10800000">
            <a:off x="4642475" y="1756125"/>
            <a:ext cx="485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0"/>
          <p:cNvSpPr/>
          <p:nvPr/>
        </p:nvSpPr>
        <p:spPr>
          <a:xfrm>
            <a:off x="5392425" y="304050"/>
            <a:ext cx="470400" cy="3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U4</a:t>
            </a:r>
            <a:endParaRPr sz="700"/>
          </a:p>
        </p:txBody>
      </p:sp>
      <p:cxnSp>
        <p:nvCxnSpPr>
          <p:cNvPr id="207" name="Google Shape;207;p30"/>
          <p:cNvCxnSpPr/>
          <p:nvPr/>
        </p:nvCxnSpPr>
        <p:spPr>
          <a:xfrm rot="10800000">
            <a:off x="5583725" y="815588"/>
            <a:ext cx="17400" cy="4200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0"/>
          <p:cNvCxnSpPr/>
          <p:nvPr/>
        </p:nvCxnSpPr>
        <p:spPr>
          <a:xfrm flipH="1" rot="10800000">
            <a:off x="4389413" y="640388"/>
            <a:ext cx="991500" cy="7704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 rotWithShape="1">
          <a:blip r:embed="rId4">
            <a:alphaModFix/>
          </a:blip>
          <a:srcRect b="21574" l="0" r="0" t="0"/>
          <a:stretch/>
        </p:blipFill>
        <p:spPr>
          <a:xfrm>
            <a:off x="4356650" y="1813350"/>
            <a:ext cx="1273500" cy="127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5">
            <a:alphaModFix/>
          </a:blip>
          <a:srcRect b="41081" l="21203" r="23893" t="9860"/>
          <a:stretch/>
        </p:blipFill>
        <p:spPr>
          <a:xfrm>
            <a:off x="2883150" y="2482932"/>
            <a:ext cx="7332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6">
            <a:alphaModFix/>
          </a:blip>
          <a:srcRect b="22154" l="0" r="0" t="0"/>
          <a:stretch/>
        </p:blipFill>
        <p:spPr>
          <a:xfrm>
            <a:off x="7208225" y="3092250"/>
            <a:ext cx="7332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2339" y="702375"/>
            <a:ext cx="733200" cy="627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MINDED KA BA?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SET &amp; EDA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800" y="889850"/>
            <a:ext cx="679024" cy="67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1277125" y="1645075"/>
            <a:ext cx="2592900" cy="27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9">
                <a:solidFill>
                  <a:schemeClr val="dk1"/>
                </a:solidFill>
              </a:rPr>
              <a:t>Scraped tweets based on the hashtags</a:t>
            </a:r>
            <a:endParaRPr b="1"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BBM : 24430</a:t>
            </a:r>
            <a:endParaRPr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ISKO : 1252</a:t>
            </a:r>
            <a:endParaRPr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LENI  : </a:t>
            </a:r>
            <a:r>
              <a:rPr lang="en" sz="1779">
                <a:solidFill>
                  <a:schemeClr val="dk1"/>
                </a:solidFill>
              </a:rPr>
              <a:t>48539</a:t>
            </a:r>
            <a:endParaRPr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PING : 121 </a:t>
            </a:r>
            <a:endParaRPr sz="1779">
              <a:solidFill>
                <a:schemeClr val="dk1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400" y="966050"/>
            <a:ext cx="679025" cy="647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5584000" y="1645075"/>
            <a:ext cx="2454600" cy="26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9">
                <a:solidFill>
                  <a:schemeClr val="dk1"/>
                </a:solidFill>
              </a:rPr>
              <a:t>Scraped following list (Unique User)</a:t>
            </a:r>
            <a:endParaRPr b="1"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BBM : 500</a:t>
            </a:r>
            <a:endParaRPr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ISKO : 84</a:t>
            </a:r>
            <a:endParaRPr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LENI  : 500</a:t>
            </a:r>
            <a:endParaRPr sz="1779">
              <a:solidFill>
                <a:schemeClr val="dk1"/>
              </a:solidFill>
            </a:endParaRPr>
          </a:p>
          <a:p>
            <a:pPr indent="-3416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Char char="●"/>
            </a:pPr>
            <a:r>
              <a:rPr lang="en" sz="1779">
                <a:solidFill>
                  <a:schemeClr val="dk1"/>
                </a:solidFill>
              </a:rPr>
              <a:t>PING : 51</a:t>
            </a:r>
            <a:endParaRPr sz="1779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5175500" y="1514550"/>
            <a:ext cx="36072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Leni’s community has the highest count in terms of </a:t>
            </a:r>
            <a:r>
              <a:rPr b="1" lang="en" sz="2700">
                <a:solidFill>
                  <a:schemeClr val="lt1"/>
                </a:solidFill>
              </a:rPr>
              <a:t>unique users</a:t>
            </a:r>
            <a:r>
              <a:rPr lang="en" sz="2700">
                <a:solidFill>
                  <a:schemeClr val="lt1"/>
                </a:solidFill>
              </a:rPr>
              <a:t> and </a:t>
            </a:r>
            <a:r>
              <a:rPr b="1" lang="en" sz="2700">
                <a:solidFill>
                  <a:schemeClr val="lt1"/>
                </a:solidFill>
              </a:rPr>
              <a:t>unique Tweet ID</a:t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642" y="157025"/>
            <a:ext cx="3535346" cy="241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642" y="2606525"/>
            <a:ext cx="3535346" cy="24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631700" y="629175"/>
            <a:ext cx="3568200" cy="4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chemeClr val="lt1"/>
                </a:solidFill>
              </a:rPr>
              <a:t>Isko’s community </a:t>
            </a:r>
            <a:r>
              <a:rPr lang="en" sz="2320">
                <a:solidFill>
                  <a:schemeClr val="lt1"/>
                </a:solidFill>
              </a:rPr>
              <a:t>has the highest average tweets.</a:t>
            </a:r>
            <a:endParaRPr sz="232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chemeClr val="lt1"/>
                </a:solidFill>
              </a:rPr>
              <a:t>Relative to User Count,</a:t>
            </a:r>
            <a:endParaRPr sz="232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chemeClr val="lt1"/>
                </a:solidFill>
              </a:rPr>
              <a:t>Leni’s community</a:t>
            </a:r>
            <a:r>
              <a:rPr lang="en" sz="2320">
                <a:solidFill>
                  <a:schemeClr val="lt1"/>
                </a:solidFill>
              </a:rPr>
              <a:t> follows their Candidate’s (Leni) official Twitter account the most.</a:t>
            </a:r>
            <a:endParaRPr sz="2320">
              <a:solidFill>
                <a:schemeClr val="lt1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76" y="2712319"/>
            <a:ext cx="3678751" cy="220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225" y="365575"/>
            <a:ext cx="3353800" cy="22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99" y="2826867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249" y="540867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250" y="2826875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300" y="540875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 rotWithShape="1">
          <a:blip r:embed="rId7">
            <a:alphaModFix/>
          </a:blip>
          <a:srcRect b="21574" l="0" r="0" t="0"/>
          <a:stretch/>
        </p:blipFill>
        <p:spPr>
          <a:xfrm>
            <a:off x="1850500" y="927175"/>
            <a:ext cx="914400" cy="102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 rotWithShape="1">
          <a:blip r:embed="rId8">
            <a:alphaModFix/>
          </a:blip>
          <a:srcRect b="22154" l="0" r="0" t="0"/>
          <a:stretch/>
        </p:blipFill>
        <p:spPr>
          <a:xfrm>
            <a:off x="4655825" y="3031425"/>
            <a:ext cx="914400" cy="98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 rotWithShape="1">
          <a:blip r:embed="rId9">
            <a:alphaModFix/>
          </a:blip>
          <a:srcRect b="41081" l="21203" r="23893" t="9860"/>
          <a:stretch/>
        </p:blipFill>
        <p:spPr>
          <a:xfrm>
            <a:off x="4388200" y="889613"/>
            <a:ext cx="914400" cy="106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0500" y="2957575"/>
            <a:ext cx="942900" cy="93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>
            <p:ph type="title"/>
          </p:nvPr>
        </p:nvSpPr>
        <p:spPr>
          <a:xfrm>
            <a:off x="6163900" y="1010900"/>
            <a:ext cx="2561400" cy="3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Most of the user’s following count ranges from 0-200. 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Possibility that most accounts are newly created.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457200" y="0"/>
            <a:ext cx="843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Comparing supporter </a:t>
            </a:r>
            <a:r>
              <a:rPr b="1" i="1"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Following Count</a:t>
            </a:r>
            <a:endParaRPr b="1"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Topic Modelling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5177650" y="38325"/>
            <a:ext cx="3602100" cy="8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40">
                <a:solidFill>
                  <a:schemeClr val="dk1"/>
                </a:solidFill>
              </a:rPr>
              <a:t>Topic Coherence</a:t>
            </a:r>
            <a:endParaRPr b="1" sz="2640">
              <a:solidFill>
                <a:schemeClr val="dk1"/>
              </a:solidFill>
            </a:endParaRPr>
          </a:p>
        </p:txBody>
      </p:sp>
      <p:sp>
        <p:nvSpPr>
          <p:cNvPr id="269" name="Google Shape;269;p38"/>
          <p:cNvSpPr txBox="1"/>
          <p:nvPr>
            <p:ph type="title"/>
          </p:nvPr>
        </p:nvSpPr>
        <p:spPr>
          <a:xfrm>
            <a:off x="241550" y="273900"/>
            <a:ext cx="416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00">
                <a:solidFill>
                  <a:schemeClr val="dk1"/>
                </a:solidFill>
              </a:rPr>
              <a:t>Hierarchical</a:t>
            </a:r>
            <a:r>
              <a:rPr b="1" lang="en" sz="2000">
                <a:solidFill>
                  <a:schemeClr val="dk1"/>
                </a:solidFill>
              </a:rPr>
              <a:t> Dirichlet Processes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70" name="Google Shape;270;p38"/>
          <p:cNvSpPr txBox="1"/>
          <p:nvPr>
            <p:ph type="title"/>
          </p:nvPr>
        </p:nvSpPr>
        <p:spPr>
          <a:xfrm>
            <a:off x="5677600" y="3984200"/>
            <a:ext cx="211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2">
                <a:solidFill>
                  <a:schemeClr val="dk1"/>
                </a:solidFill>
              </a:rPr>
              <a:t>interpretability</a:t>
            </a:r>
            <a:endParaRPr sz="1942">
              <a:solidFill>
                <a:schemeClr val="dk1"/>
              </a:solidFill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0" y="4891700"/>
            <a:ext cx="825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https://giphy.com/gifs/ssm-songsongmeow-bysecond-bFhSvsdyaCy4g0d2lU</a:t>
            </a:r>
            <a:endParaRPr sz="800"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925" y="941550"/>
            <a:ext cx="46005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75" y="884925"/>
            <a:ext cx="3740300" cy="37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 b="21574" l="0" r="0" t="0"/>
          <a:stretch/>
        </p:blipFill>
        <p:spPr>
          <a:xfrm>
            <a:off x="539800" y="518600"/>
            <a:ext cx="1467900" cy="164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9" name="Google Shape;279;p39"/>
          <p:cNvSpPr/>
          <p:nvPr/>
        </p:nvSpPr>
        <p:spPr>
          <a:xfrm>
            <a:off x="2491450" y="999500"/>
            <a:ext cx="2787300" cy="14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Attacks on BBM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Accountability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BBM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think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2491450" y="2885550"/>
            <a:ext cx="2787300" cy="14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Character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brave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honest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humanga(admire)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5762500" y="1863000"/>
            <a:ext cx="2787300" cy="14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Weed Legalization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Marijuana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drug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policy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b="21574" l="0" r="0" t="0"/>
          <a:stretch/>
        </p:blipFill>
        <p:spPr>
          <a:xfrm>
            <a:off x="539800" y="518600"/>
            <a:ext cx="1467900" cy="164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 rotWithShape="1">
          <a:blip r:embed="rId4">
            <a:alphaModFix/>
          </a:blip>
          <a:srcRect b="41081" l="21203" r="23893" t="9860"/>
          <a:stretch/>
        </p:blipFill>
        <p:spPr>
          <a:xfrm>
            <a:off x="539800" y="488457"/>
            <a:ext cx="1467900" cy="170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8" name="Google Shape;288;p40"/>
          <p:cNvSpPr/>
          <p:nvPr/>
        </p:nvSpPr>
        <p:spPr>
          <a:xfrm>
            <a:off x="2491450" y="999500"/>
            <a:ext cx="2787300" cy="14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Manila Mayor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Zoo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serbisyo(service)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Maynila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unahin(prioritize)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2491450" y="2875975"/>
            <a:ext cx="2787300" cy="14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Character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articulated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sacrifice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mabuti(good)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5762500" y="1863000"/>
            <a:ext cx="2787300" cy="14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Political Dynasty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Ferdinand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dynasty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continue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1"/>
          <p:cNvPicPr preferRelativeResize="0"/>
          <p:nvPr/>
        </p:nvPicPr>
        <p:blipFill rotWithShape="1">
          <a:blip r:embed="rId3">
            <a:alphaModFix/>
          </a:blip>
          <a:srcRect b="21574" l="0" r="0" t="0"/>
          <a:stretch/>
        </p:blipFill>
        <p:spPr>
          <a:xfrm>
            <a:off x="539800" y="518600"/>
            <a:ext cx="1467900" cy="164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09" y="518600"/>
            <a:ext cx="1666500" cy="164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7" name="Google Shape;297;p41"/>
          <p:cNvSpPr/>
          <p:nvPr/>
        </p:nvSpPr>
        <p:spPr>
          <a:xfrm>
            <a:off x="2491450" y="999500"/>
            <a:ext cx="2787300" cy="141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Covid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pandemic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health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prevention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41"/>
          <p:cNvSpPr/>
          <p:nvPr/>
        </p:nvSpPr>
        <p:spPr>
          <a:xfrm>
            <a:off x="2491450" y="2885550"/>
            <a:ext cx="2787300" cy="141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Character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morality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experience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intelligent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5762500" y="1863000"/>
            <a:ext cx="2787300" cy="141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Economy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economic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import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reform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 Organizing through social media (twitter):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Are there signs of Echo chambers within a community ?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Are there clear parallels to the top leading election candidates in terms of how they advocate for their side ?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Can we identify twitter sentiments with regards to the top candidates of the upcoming 2022 elections ?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Which candidate communities are open minded 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How open-minded are the supporter communities of the 2022 presidential candidates in terms of listening to opinion outside of their respective communities?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 b="21574" l="0" r="0" t="0"/>
          <a:stretch/>
        </p:blipFill>
        <p:spPr>
          <a:xfrm>
            <a:off x="539800" y="518600"/>
            <a:ext cx="1467900" cy="164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 rotWithShape="1">
          <a:blip r:embed="rId4">
            <a:alphaModFix/>
          </a:blip>
          <a:srcRect b="22154" l="0" r="0" t="0"/>
          <a:stretch/>
        </p:blipFill>
        <p:spPr>
          <a:xfrm>
            <a:off x="509938" y="518600"/>
            <a:ext cx="1527600" cy="164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6" name="Google Shape;306;p42"/>
          <p:cNvSpPr/>
          <p:nvPr/>
        </p:nvSpPr>
        <p:spPr>
          <a:xfrm>
            <a:off x="2491450" y="999500"/>
            <a:ext cx="2787300" cy="14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Attacks on Leni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bitter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Leni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pinktard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2491450" y="2875975"/>
            <a:ext cx="2787300" cy="14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Legal Issues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understand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defend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investigation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42"/>
          <p:cNvSpPr/>
          <p:nvPr/>
        </p:nvSpPr>
        <p:spPr>
          <a:xfrm>
            <a:off x="5762500" y="1863000"/>
            <a:ext cx="2787300" cy="141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Unity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people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pagkakaisa(unity/solidarity)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Pilipino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3"/>
          <p:cNvPicPr preferRelativeResize="0"/>
          <p:nvPr/>
        </p:nvPicPr>
        <p:blipFill rotWithShape="1">
          <a:blip r:embed="rId3">
            <a:alphaModFix/>
          </a:blip>
          <a:srcRect b="2822" l="0" r="0" t="8962"/>
          <a:stretch/>
        </p:blipFill>
        <p:spPr>
          <a:xfrm>
            <a:off x="3290125" y="1079350"/>
            <a:ext cx="2877300" cy="174681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>
            <p:ph type="title"/>
          </p:nvPr>
        </p:nvSpPr>
        <p:spPr>
          <a:xfrm>
            <a:off x="156950" y="259225"/>
            <a:ext cx="34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40">
                <a:solidFill>
                  <a:schemeClr val="dk1"/>
                </a:solidFill>
              </a:rPr>
              <a:t>Local Centrality</a:t>
            </a:r>
            <a:endParaRPr b="1" sz="2640">
              <a:solidFill>
                <a:schemeClr val="dk1"/>
              </a:solidFill>
            </a:endParaRPr>
          </a:p>
        </p:txBody>
      </p:sp>
      <p:sp>
        <p:nvSpPr>
          <p:cNvPr id="315" name="Google Shape;315;p43"/>
          <p:cNvSpPr txBox="1"/>
          <p:nvPr>
            <p:ph type="title"/>
          </p:nvPr>
        </p:nvSpPr>
        <p:spPr>
          <a:xfrm>
            <a:off x="4095245" y="2798188"/>
            <a:ext cx="165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solidFill>
                  <a:schemeClr val="dk1"/>
                </a:solidFill>
              </a:rPr>
              <a:t>Betweenness</a:t>
            </a:r>
            <a:endParaRPr sz="1720">
              <a:solidFill>
                <a:schemeClr val="dk1"/>
              </a:solidFill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0" y="4891700"/>
            <a:ext cx="825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https://cambridge-intelligence.com/keylines-faqs-social-network-analysis/</a:t>
            </a:r>
            <a:endParaRPr sz="800"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25" y="1051375"/>
            <a:ext cx="2877301" cy="18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>
            <p:ph type="title"/>
          </p:nvPr>
        </p:nvSpPr>
        <p:spPr>
          <a:xfrm>
            <a:off x="1253223" y="2798200"/>
            <a:ext cx="1039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solidFill>
                  <a:schemeClr val="dk1"/>
                </a:solidFill>
              </a:rPr>
              <a:t>Degree</a:t>
            </a:r>
            <a:endParaRPr sz="1720">
              <a:solidFill>
                <a:schemeClr val="dk1"/>
              </a:solidFill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 rotWithShape="1">
          <a:blip r:embed="rId5">
            <a:alphaModFix/>
          </a:blip>
          <a:srcRect b="0" l="0" r="25760" t="0"/>
          <a:stretch/>
        </p:blipFill>
        <p:spPr>
          <a:xfrm>
            <a:off x="6325426" y="1079350"/>
            <a:ext cx="2602099" cy="174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 txBox="1"/>
          <p:nvPr>
            <p:ph type="title"/>
          </p:nvPr>
        </p:nvSpPr>
        <p:spPr>
          <a:xfrm>
            <a:off x="7065570" y="2798188"/>
            <a:ext cx="165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solidFill>
                  <a:schemeClr val="dk1"/>
                </a:solidFill>
              </a:rPr>
              <a:t>Closeness</a:t>
            </a:r>
            <a:endParaRPr sz="1720">
              <a:solidFill>
                <a:schemeClr val="dk1"/>
              </a:solidFill>
            </a:endParaRPr>
          </a:p>
        </p:txBody>
      </p:sp>
      <p:sp>
        <p:nvSpPr>
          <p:cNvPr id="321" name="Google Shape;321;p43"/>
          <p:cNvSpPr txBox="1"/>
          <p:nvPr>
            <p:ph type="title"/>
          </p:nvPr>
        </p:nvSpPr>
        <p:spPr>
          <a:xfrm>
            <a:off x="4001520" y="3407788"/>
            <a:ext cx="165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320">
                <a:solidFill>
                  <a:schemeClr val="dk1"/>
                </a:solidFill>
              </a:rPr>
              <a:t>“</a:t>
            </a:r>
            <a:r>
              <a:rPr i="1" lang="en" sz="1320">
                <a:solidFill>
                  <a:schemeClr val="dk1"/>
                </a:solidFill>
              </a:rPr>
              <a:t>marites”</a:t>
            </a:r>
            <a:endParaRPr i="1" sz="1320">
              <a:solidFill>
                <a:schemeClr val="dk1"/>
              </a:solidFill>
            </a:endParaRPr>
          </a:p>
        </p:txBody>
      </p:sp>
      <p:sp>
        <p:nvSpPr>
          <p:cNvPr id="322" name="Google Shape;322;p43"/>
          <p:cNvSpPr txBox="1"/>
          <p:nvPr>
            <p:ph type="title"/>
          </p:nvPr>
        </p:nvSpPr>
        <p:spPr>
          <a:xfrm>
            <a:off x="1253223" y="3407800"/>
            <a:ext cx="1039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320">
                <a:solidFill>
                  <a:schemeClr val="dk1"/>
                </a:solidFill>
              </a:rPr>
              <a:t>“peymus”</a:t>
            </a:r>
            <a:endParaRPr i="1" sz="1320">
              <a:solidFill>
                <a:schemeClr val="dk1"/>
              </a:solidFill>
            </a:endParaRPr>
          </a:p>
        </p:txBody>
      </p:sp>
      <p:sp>
        <p:nvSpPr>
          <p:cNvPr id="323" name="Google Shape;323;p43"/>
          <p:cNvSpPr txBox="1"/>
          <p:nvPr>
            <p:ph type="title"/>
          </p:nvPr>
        </p:nvSpPr>
        <p:spPr>
          <a:xfrm>
            <a:off x="6796820" y="3407788"/>
            <a:ext cx="165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320">
                <a:solidFill>
                  <a:schemeClr val="dk1"/>
                </a:solidFill>
              </a:rPr>
              <a:t>“bestie”</a:t>
            </a:r>
            <a:endParaRPr i="1" sz="13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50" y="1039850"/>
            <a:ext cx="4956025" cy="36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>
            <p:ph type="title"/>
          </p:nvPr>
        </p:nvSpPr>
        <p:spPr>
          <a:xfrm>
            <a:off x="414550" y="105450"/>
            <a:ext cx="3602100" cy="8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40">
                <a:solidFill>
                  <a:schemeClr val="dk1"/>
                </a:solidFill>
              </a:rPr>
              <a:t>Community Detection</a:t>
            </a:r>
            <a:endParaRPr b="1" sz="2640">
              <a:solidFill>
                <a:schemeClr val="dk1"/>
              </a:solidFill>
            </a:endParaRPr>
          </a:p>
        </p:txBody>
      </p:sp>
      <p:sp>
        <p:nvSpPr>
          <p:cNvPr id="330" name="Google Shape;330;p44"/>
          <p:cNvSpPr txBox="1"/>
          <p:nvPr>
            <p:ph type="title"/>
          </p:nvPr>
        </p:nvSpPr>
        <p:spPr>
          <a:xfrm>
            <a:off x="6141300" y="2374525"/>
            <a:ext cx="211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0972"/>
              <a:buNone/>
            </a:pPr>
            <a:r>
              <a:rPr lang="en" sz="1942">
                <a:solidFill>
                  <a:schemeClr val="dk1"/>
                </a:solidFill>
              </a:rPr>
              <a:t>Girvan–Newman algorithm</a:t>
            </a:r>
            <a:endParaRPr sz="1942">
              <a:solidFill>
                <a:schemeClr val="dk1"/>
              </a:solidFill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0" y="4891700"/>
            <a:ext cx="825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https://cambridge-intelligence.com/keylines-faqs-social-network-analysis/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9"/>
            <a:ext cx="5486403" cy="2353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675" y="2446425"/>
            <a:ext cx="4572001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 rotWithShape="1">
          <a:blip r:embed="rId5">
            <a:alphaModFix/>
          </a:blip>
          <a:srcRect b="0" l="0" r="9057" t="11371"/>
          <a:stretch/>
        </p:blipFill>
        <p:spPr>
          <a:xfrm>
            <a:off x="168250" y="2571750"/>
            <a:ext cx="4158049" cy="24384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/>
          <p:nvPr>
            <p:ph type="title"/>
          </p:nvPr>
        </p:nvSpPr>
        <p:spPr>
          <a:xfrm>
            <a:off x="824400" y="4083475"/>
            <a:ext cx="37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Betweenness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0" name="Google Shape;340;p45"/>
          <p:cNvSpPr txBox="1"/>
          <p:nvPr>
            <p:ph type="title"/>
          </p:nvPr>
        </p:nvSpPr>
        <p:spPr>
          <a:xfrm>
            <a:off x="3026900" y="1426975"/>
            <a:ext cx="37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Degree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1" name="Google Shape;341;p45"/>
          <p:cNvSpPr txBox="1"/>
          <p:nvPr>
            <p:ph type="title"/>
          </p:nvPr>
        </p:nvSpPr>
        <p:spPr>
          <a:xfrm>
            <a:off x="6100975" y="2195225"/>
            <a:ext cx="1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Closeness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168250" y="2571750"/>
            <a:ext cx="4103700" cy="61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5"/>
          <p:cNvSpPr/>
          <p:nvPr/>
        </p:nvSpPr>
        <p:spPr>
          <a:xfrm>
            <a:off x="4802850" y="2679800"/>
            <a:ext cx="4103700" cy="22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5"/>
          <p:cNvSpPr/>
          <p:nvPr/>
        </p:nvSpPr>
        <p:spPr>
          <a:xfrm>
            <a:off x="1937300" y="237500"/>
            <a:ext cx="4950300" cy="61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5"/>
          <p:cNvSpPr/>
          <p:nvPr/>
        </p:nvSpPr>
        <p:spPr>
          <a:xfrm>
            <a:off x="4753175" y="3916000"/>
            <a:ext cx="4103700" cy="22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Google Shape;350;p46"/>
          <p:cNvGraphicFramePr/>
          <p:nvPr/>
        </p:nvGraphicFramePr>
        <p:xfrm>
          <a:off x="4717200" y="20247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{56BA6F9B-6131-41C5-9C2E-09962B346D5C}</a:tableStyleId>
              </a:tblPr>
              <a:tblGrid>
                <a:gridCol w="1060200"/>
                <a:gridCol w="498300"/>
                <a:gridCol w="799625"/>
                <a:gridCol w="596100"/>
                <a:gridCol w="12066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Degree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Betweenness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Modularity class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Closeness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Leni Robredo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436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0.505263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0.551088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Bong bong Marcos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329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0.236248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2.0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0.455182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Isko Moreno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225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0.154704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1.0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0.427972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Ping Lacson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91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0.041353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0.358429</a:t>
                      </a:r>
                      <a:endParaRPr sz="7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1" name="Google Shape;351;p46"/>
          <p:cNvSpPr txBox="1"/>
          <p:nvPr/>
        </p:nvSpPr>
        <p:spPr>
          <a:xfrm>
            <a:off x="223600" y="224025"/>
            <a:ext cx="62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Twitter Network Generated with Outliers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00" y="766152"/>
            <a:ext cx="4160875" cy="407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/>
        </p:nvSpPr>
        <p:spPr>
          <a:xfrm>
            <a:off x="230200" y="174625"/>
            <a:ext cx="78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Measures of Centrality with Girven-Newman Community Detection without outliers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5850" y="1100250"/>
            <a:ext cx="4639495" cy="36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797" y="1100250"/>
            <a:ext cx="3332150" cy="10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645" y="2512913"/>
            <a:ext cx="3087197" cy="2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4828" y="2512900"/>
            <a:ext cx="3087200" cy="247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/>
        </p:nvSpPr>
        <p:spPr>
          <a:xfrm>
            <a:off x="230200" y="174625"/>
            <a:ext cx="78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Measures of Centrality with Girvan-Newman Community Detection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7" name="Google Shape;3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747" y="2014788"/>
            <a:ext cx="3332150" cy="10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25" y="670075"/>
            <a:ext cx="4229874" cy="42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/>
          <p:nvPr/>
        </p:nvSpPr>
        <p:spPr>
          <a:xfrm>
            <a:off x="1317625" y="1563700"/>
            <a:ext cx="1643100" cy="152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8"/>
          <p:cNvSpPr/>
          <p:nvPr/>
        </p:nvSpPr>
        <p:spPr>
          <a:xfrm>
            <a:off x="2432025" y="2754375"/>
            <a:ext cx="1382700" cy="1292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8"/>
          <p:cNvSpPr txBox="1"/>
          <p:nvPr/>
        </p:nvSpPr>
        <p:spPr>
          <a:xfrm>
            <a:off x="5026075" y="690575"/>
            <a:ext cx="33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4935800" y="1428938"/>
            <a:ext cx="34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Assumed Number of Communities (k) = 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3278975" y="1892075"/>
            <a:ext cx="404100" cy="367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/>
        </p:nvSpPr>
        <p:spPr>
          <a:xfrm>
            <a:off x="230200" y="174625"/>
            <a:ext cx="88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Comparing G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irvan-Newman Community Detection with Communities implied from Hashtags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74" y="670063"/>
            <a:ext cx="4267202" cy="42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9"/>
          <p:cNvSpPr txBox="1"/>
          <p:nvPr/>
        </p:nvSpPr>
        <p:spPr>
          <a:xfrm>
            <a:off x="4871950" y="785850"/>
            <a:ext cx="110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Proxima Nova"/>
                <a:ea typeface="Proxima Nova"/>
                <a:cs typeface="Proxima Nova"/>
                <a:sym typeface="Proxima Nova"/>
              </a:rPr>
              <a:t>Using Hashtags</a:t>
            </a:r>
            <a:endParaRPr b="1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1" name="Google Shape;3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25" y="670075"/>
            <a:ext cx="4229874" cy="42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9"/>
          <p:cNvSpPr/>
          <p:nvPr/>
        </p:nvSpPr>
        <p:spPr>
          <a:xfrm>
            <a:off x="1317625" y="1563700"/>
            <a:ext cx="1643100" cy="152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9"/>
          <p:cNvSpPr/>
          <p:nvPr/>
        </p:nvSpPr>
        <p:spPr>
          <a:xfrm>
            <a:off x="2432025" y="2754375"/>
            <a:ext cx="1382700" cy="1292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/>
          <p:nvPr/>
        </p:nvSpPr>
        <p:spPr>
          <a:xfrm>
            <a:off x="3278975" y="1892075"/>
            <a:ext cx="404100" cy="367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idx="4294967295" type="body"/>
          </p:nvPr>
        </p:nvSpPr>
        <p:spPr>
          <a:xfrm>
            <a:off x="306000" y="450800"/>
            <a:ext cx="85320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923">
                <a:solidFill>
                  <a:schemeClr val="dk1"/>
                </a:solidFill>
              </a:rPr>
              <a:t>Do candidate communities stay within their respective communities?</a:t>
            </a:r>
            <a:endParaRPr sz="800"/>
          </a:p>
        </p:txBody>
      </p:sp>
      <p:sp>
        <p:nvSpPr>
          <p:cNvPr id="390" name="Google Shape;390;p50"/>
          <p:cNvSpPr txBox="1"/>
          <p:nvPr>
            <p:ph idx="4294967295" type="body"/>
          </p:nvPr>
        </p:nvSpPr>
        <p:spPr>
          <a:xfrm>
            <a:off x="931050" y="2417375"/>
            <a:ext cx="72819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2150">
                <a:solidFill>
                  <a:schemeClr val="dk1"/>
                </a:solidFill>
              </a:rPr>
              <a:t>“Some candidate communities are more receptive compared to others.”</a:t>
            </a:r>
            <a:endParaRPr sz="2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idx="4294967295" type="body"/>
          </p:nvPr>
        </p:nvSpPr>
        <p:spPr>
          <a:xfrm>
            <a:off x="5580075" y="1033500"/>
            <a:ext cx="25875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1650">
                <a:solidFill>
                  <a:schemeClr val="dk1"/>
                </a:solidFill>
              </a:rPr>
              <a:t>BBM and Leni supporters tend to be more receptive towards Ping and Isko.</a:t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" y="311150"/>
            <a:ext cx="4485175" cy="44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1"/>
          <p:cNvSpPr txBox="1"/>
          <p:nvPr>
            <p:ph idx="4294967295" type="body"/>
          </p:nvPr>
        </p:nvSpPr>
        <p:spPr>
          <a:xfrm>
            <a:off x="5580075" y="2559075"/>
            <a:ext cx="2587500" cy="1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1650">
                <a:solidFill>
                  <a:schemeClr val="dk1"/>
                </a:solidFill>
              </a:rPr>
              <a:t>However, Leni and BBM supporters are not as receptive to BBM and Leni respectively</a:t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60975" y="1232550"/>
            <a:ext cx="82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>
                <a:solidFill>
                  <a:srgbClr val="999999"/>
                </a:solidFill>
              </a:rPr>
              <a:t>Influencers(not necessarily campaigners)/bridge nodes of each candidate are different 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>
                <a:solidFill>
                  <a:srgbClr val="999999"/>
                </a:solidFill>
              </a:rPr>
              <a:t>Similar words and phrases throughout each candidate supporter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>
                <a:solidFill>
                  <a:srgbClr val="999999"/>
                </a:solidFill>
              </a:rPr>
              <a:t>We scrape words in order to check whether they are supporters or non supporters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Communities other than Robredo or Marcos  supporters are more likely open-minded.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idx="4294967295" type="body"/>
          </p:nvPr>
        </p:nvSpPr>
        <p:spPr>
          <a:xfrm>
            <a:off x="601925" y="858975"/>
            <a:ext cx="3779100" cy="3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Char char="●"/>
            </a:pPr>
            <a:r>
              <a:rPr lang="en" sz="1500">
                <a:solidFill>
                  <a:srgbClr val="000000"/>
                </a:solidFill>
              </a:rPr>
              <a:t>Use a larger time frame to get a bigger picture of the general discourse</a:t>
            </a:r>
            <a:endParaRPr sz="1500">
              <a:solidFill>
                <a:srgbClr val="000000"/>
              </a:solidFill>
            </a:endParaRPr>
          </a:p>
          <a:p>
            <a:pPr indent="-3587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Char char="●"/>
            </a:pPr>
            <a:r>
              <a:rPr lang="en" sz="1500">
                <a:solidFill>
                  <a:srgbClr val="000000"/>
                </a:solidFill>
              </a:rPr>
              <a:t>Include Manny Pacquiao by refining keyword searches or use another social media platform or surveys to capture discourse  </a:t>
            </a:r>
            <a:endParaRPr sz="1500">
              <a:solidFill>
                <a:srgbClr val="000000"/>
              </a:solidFill>
            </a:endParaRPr>
          </a:p>
          <a:p>
            <a:pPr indent="-3587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Char char="●"/>
            </a:pPr>
            <a:r>
              <a:rPr lang="en" sz="1500">
                <a:solidFill>
                  <a:srgbClr val="000000"/>
                </a:solidFill>
              </a:rPr>
              <a:t>Sentiment analysis to accurately determine affiliation of each tweet for each community influencer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Investigate the legitimacy of recent accounts created especially during this period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Include other social media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Premium Twitter API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601925" y="266475"/>
            <a:ext cx="781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Methodology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53"/>
          <p:cNvSpPr txBox="1"/>
          <p:nvPr>
            <p:ph idx="4294967295" type="body"/>
          </p:nvPr>
        </p:nvSpPr>
        <p:spPr>
          <a:xfrm>
            <a:off x="4454500" y="858966"/>
            <a:ext cx="40521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Subscribe to other politicians not as a form of support but to hear opposing opinions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Be skeptical of people regarding their opinions - always ask why and figure out their driving motivations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4454500" y="363750"/>
            <a:ext cx="413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Action Points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title"/>
          </p:nvPr>
        </p:nvSpPr>
        <p:spPr>
          <a:xfrm>
            <a:off x="2445150" y="1105725"/>
            <a:ext cx="4253700" cy="23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#Halalan2022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/>
        </p:nvSpPr>
        <p:spPr>
          <a:xfrm>
            <a:off x="261950" y="182575"/>
            <a:ext cx="880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Sense Check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99" y="613663"/>
            <a:ext cx="4267202" cy="422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25" y="2925900"/>
            <a:ext cx="1604575" cy="5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56"/>
          <p:cNvCxnSpPr>
            <a:stCxn id="427" idx="3"/>
          </p:cNvCxnSpPr>
          <p:nvPr/>
        </p:nvCxnSpPr>
        <p:spPr>
          <a:xfrm flipH="1" rot="10800000">
            <a:off x="2286000" y="3016325"/>
            <a:ext cx="111000" cy="1770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9" name="Google Shape;42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22" y="973300"/>
            <a:ext cx="1604575" cy="638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56"/>
          <p:cNvCxnSpPr/>
          <p:nvPr/>
        </p:nvCxnSpPr>
        <p:spPr>
          <a:xfrm>
            <a:off x="1968500" y="1635125"/>
            <a:ext cx="476400" cy="1110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1" name="Google Shape;43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6975" y="235400"/>
            <a:ext cx="3175024" cy="29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5301" y="3193325"/>
            <a:ext cx="2398204" cy="16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/>
        </p:nvSpPr>
        <p:spPr>
          <a:xfrm>
            <a:off x="230200" y="174625"/>
            <a:ext cx="59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Measures of Centrality with Greedy Algorithm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57"/>
          <p:cNvSpPr txBox="1"/>
          <p:nvPr/>
        </p:nvSpPr>
        <p:spPr>
          <a:xfrm>
            <a:off x="5026075" y="690575"/>
            <a:ext cx="33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9" name="Google Shape;4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25" y="574817"/>
            <a:ext cx="4192600" cy="42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25" y="1711475"/>
            <a:ext cx="4195775" cy="143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875" y="1152475"/>
            <a:ext cx="455542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653125" y="4568875"/>
            <a:ext cx="27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Edge: Follows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50" y="1152475"/>
            <a:ext cx="392042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11700" y="4568875"/>
            <a:ext cx="36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Edge: Engagement (RT, replies,mention)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96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143075" y="1370150"/>
            <a:ext cx="376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>
                <a:solidFill>
                  <a:schemeClr val="accent4"/>
                </a:solidFill>
              </a:rPr>
              <a:t>Tweetpy</a:t>
            </a:r>
            <a:endParaRPr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</a:pPr>
            <a:r>
              <a:rPr lang="en">
                <a:solidFill>
                  <a:schemeClr val="accent4"/>
                </a:solidFill>
              </a:rPr>
              <a:t>Hashtags that trended IN THE PAST WEEK</a:t>
            </a:r>
            <a:endParaRPr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</a:pPr>
            <a:r>
              <a:rPr lang="en">
                <a:solidFill>
                  <a:schemeClr val="accent4"/>
                </a:solidFill>
              </a:rPr>
              <a:t>hashtag that each campaign specifically uses</a:t>
            </a:r>
            <a:endParaRPr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</a:pPr>
            <a:r>
              <a:rPr lang="en">
                <a:solidFill>
                  <a:schemeClr val="accent4"/>
                </a:solidFill>
              </a:rPr>
              <a:t>Hashtag towards a candidate</a:t>
            </a:r>
            <a:endParaRPr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</a:pPr>
            <a:r>
              <a:rPr lang="en">
                <a:solidFill>
                  <a:schemeClr val="accent4"/>
                </a:solidFill>
              </a:rPr>
              <a:t>Tagging as supporter or not based on average sentiment score x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 sz="1400">
                <a:solidFill>
                  <a:schemeClr val="accent4"/>
                </a:solidFill>
              </a:rPr>
              <a:t>Nodes</a:t>
            </a:r>
            <a:endParaRPr sz="1400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</a:pPr>
            <a:r>
              <a:rPr lang="en">
                <a:solidFill>
                  <a:schemeClr val="accent4"/>
                </a:solidFill>
              </a:rPr>
              <a:t>Twitter Users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 sz="1400">
                <a:solidFill>
                  <a:schemeClr val="accent4"/>
                </a:solidFill>
              </a:rPr>
              <a:t>Edges</a:t>
            </a:r>
            <a:endParaRPr sz="1400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</a:pPr>
            <a:r>
              <a:rPr lang="en">
                <a:solidFill>
                  <a:schemeClr val="accent4"/>
                </a:solidFill>
              </a:rPr>
              <a:t>Follows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572000" y="1479425"/>
            <a:ext cx="376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Scrape data with </a:t>
            </a:r>
            <a:r>
              <a:rPr b="1" lang="en">
                <a:solidFill>
                  <a:schemeClr val="dk1"/>
                </a:solidFill>
              </a:rPr>
              <a:t>twint/twitter API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Map out the twitter network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Identify communities per candidate (Girvan-Newman)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Identify influential supporters(Degree)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Scrape tweets using hashtags</a:t>
            </a:r>
            <a:endParaRPr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Hashtags chosen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Sentiment analysis to determine affiliation 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Measure community open-mindedness based on the influencers</a:t>
            </a:r>
            <a:r>
              <a:rPr b="1" lang="en">
                <a:solidFill>
                  <a:schemeClr val="dk1"/>
                </a:solidFill>
              </a:rPr>
              <a:t>(measurement pending) 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4294967295" type="title"/>
          </p:nvPr>
        </p:nvSpPr>
        <p:spPr>
          <a:xfrm>
            <a:off x="773700" y="375250"/>
            <a:ext cx="7596600" cy="42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Flow:</a:t>
            </a:r>
            <a:endParaRPr sz="1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7185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-"/>
            </a:pPr>
            <a:r>
              <a:rPr lang="en" sz="1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Intro/background</a:t>
            </a:r>
            <a:endParaRPr sz="1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7185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-"/>
            </a:pPr>
            <a:r>
              <a:rPr lang="en" sz="1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1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7185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-"/>
            </a:pPr>
            <a:r>
              <a:rPr lang="en" sz="1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Importance of what we are doing</a:t>
            </a:r>
            <a:endParaRPr sz="1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7185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-"/>
            </a:pPr>
            <a:r>
              <a:rPr lang="en" sz="1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How it was done</a:t>
            </a:r>
            <a:endParaRPr sz="1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7185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-"/>
            </a:pPr>
            <a:r>
              <a:rPr lang="en" sz="1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1" sz="1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1)add limitations(no. tweets, non inclusion of candidates)</a:t>
            </a:r>
            <a:endParaRPr b="1" sz="1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r>
              <a:rPr b="1" lang="en" sz="1900">
                <a:solidFill>
                  <a:schemeClr val="accent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label histogram + distribution fit + combine in one slide </a:t>
            </a:r>
            <a:endParaRPr b="1" sz="1900">
              <a:solidFill>
                <a:schemeClr val="accent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3)centrality measure for candidates, play around with the number of communities(girven-newman)</a:t>
            </a:r>
            <a:endParaRPr b="1" sz="1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4)topic modeling or bar chart &gt; word cloud</a:t>
            </a:r>
            <a:endParaRPr b="1" sz="1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5)add some slides to connect the problem, explain networks and concepts quickly</a:t>
            </a:r>
            <a:endParaRPr b="1" sz="1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404100" y="2051225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OPEN MINDED KA BA?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404100" y="30383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1delaCruz: Nico Grace Ale Adrian</a:t>
            </a:r>
            <a:endParaRPr i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